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46" r:id="rId2"/>
    <p:sldId id="473" r:id="rId3"/>
    <p:sldId id="483" r:id="rId4"/>
    <p:sldId id="474" r:id="rId5"/>
    <p:sldId id="505" r:id="rId6"/>
    <p:sldId id="546" r:id="rId7"/>
    <p:sldId id="475" r:id="rId8"/>
    <p:sldId id="511" r:id="rId9"/>
    <p:sldId id="531" r:id="rId10"/>
    <p:sldId id="530" r:id="rId11"/>
    <p:sldId id="484" r:id="rId12"/>
    <p:sldId id="476" r:id="rId13"/>
    <p:sldId id="509" r:id="rId14"/>
    <p:sldId id="510" r:id="rId15"/>
    <p:sldId id="485" r:id="rId16"/>
    <p:sldId id="486" r:id="rId17"/>
    <p:sldId id="512" r:id="rId18"/>
    <p:sldId id="513" r:id="rId19"/>
    <p:sldId id="547" r:id="rId20"/>
    <p:sldId id="549" r:id="rId21"/>
    <p:sldId id="487" r:id="rId22"/>
    <p:sldId id="514" r:id="rId23"/>
    <p:sldId id="515" r:id="rId24"/>
    <p:sldId id="552" r:id="rId25"/>
    <p:sldId id="553" r:id="rId26"/>
    <p:sldId id="488" r:id="rId27"/>
    <p:sldId id="522" r:id="rId28"/>
    <p:sldId id="523" r:id="rId29"/>
    <p:sldId id="524" r:id="rId30"/>
    <p:sldId id="554" r:id="rId31"/>
    <p:sldId id="491" r:id="rId32"/>
    <p:sldId id="532" r:id="rId33"/>
    <p:sldId id="519" r:id="rId34"/>
    <p:sldId id="520" r:id="rId35"/>
    <p:sldId id="521" r:id="rId36"/>
    <p:sldId id="557" r:id="rId37"/>
    <p:sldId id="550" r:id="rId38"/>
    <p:sldId id="551" r:id="rId39"/>
    <p:sldId id="556" r:id="rId40"/>
    <p:sldId id="555" r:id="rId41"/>
    <p:sldId id="490" r:id="rId42"/>
    <p:sldId id="495" r:id="rId43"/>
    <p:sldId id="533" r:id="rId44"/>
    <p:sldId id="504" r:id="rId45"/>
    <p:sldId id="494" r:id="rId46"/>
    <p:sldId id="548" r:id="rId47"/>
    <p:sldId id="558" r:id="rId48"/>
    <p:sldId id="493" r:id="rId49"/>
    <p:sldId id="525" r:id="rId50"/>
    <p:sldId id="526" r:id="rId51"/>
    <p:sldId id="527" r:id="rId52"/>
    <p:sldId id="528" r:id="rId53"/>
    <p:sldId id="559" r:id="rId54"/>
    <p:sldId id="492" r:id="rId55"/>
    <p:sldId id="489" r:id="rId56"/>
    <p:sldId id="506" r:id="rId57"/>
    <p:sldId id="507" r:id="rId58"/>
    <p:sldId id="496" r:id="rId59"/>
    <p:sldId id="500" r:id="rId60"/>
    <p:sldId id="499" r:id="rId61"/>
    <p:sldId id="498" r:id="rId62"/>
    <p:sldId id="508" r:id="rId63"/>
    <p:sldId id="529" r:id="rId64"/>
    <p:sldId id="502" r:id="rId65"/>
    <p:sldId id="501" r:id="rId66"/>
    <p:sldId id="497" r:id="rId67"/>
    <p:sldId id="480" r:id="rId68"/>
    <p:sldId id="535" r:id="rId69"/>
    <p:sldId id="536" r:id="rId70"/>
    <p:sldId id="534" r:id="rId71"/>
    <p:sldId id="478" r:id="rId72"/>
    <p:sldId id="540" r:id="rId73"/>
    <p:sldId id="539" r:id="rId74"/>
    <p:sldId id="538" r:id="rId75"/>
    <p:sldId id="537" r:id="rId76"/>
    <p:sldId id="545" r:id="rId77"/>
    <p:sldId id="544" r:id="rId78"/>
    <p:sldId id="543" r:id="rId79"/>
    <p:sldId id="542" r:id="rId80"/>
    <p:sldId id="541" r:id="rId81"/>
    <p:sldId id="479" r:id="rId82"/>
    <p:sldId id="472" r:id="rId83"/>
    <p:sldId id="456" r:id="rId84"/>
    <p:sldId id="470" r:id="rId85"/>
    <p:sldId id="469" r:id="rId86"/>
    <p:sldId id="468" r:id="rId87"/>
    <p:sldId id="467" r:id="rId88"/>
    <p:sldId id="447" r:id="rId89"/>
    <p:sldId id="342" r:id="rId90"/>
    <p:sldId id="344" r:id="rId91"/>
    <p:sldId id="293" r:id="rId92"/>
    <p:sldId id="313" r:id="rId93"/>
    <p:sldId id="320" r:id="rId94"/>
    <p:sldId id="316" r:id="rId95"/>
    <p:sldId id="261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10/20/2015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10/20/2015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721" y="506593"/>
            <a:ext cx="8372475" cy="591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9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859" y="26894"/>
            <a:ext cx="9108141" cy="683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520518" cy="673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23" y="178814"/>
            <a:ext cx="9265023" cy="65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2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7150"/>
            <a:ext cx="906780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94"/>
            <a:ext cx="9108141" cy="6831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08141" y="284176"/>
            <a:ext cx="2980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Lab15.1: Demonstration of traversing through </a:t>
            </a:r>
            <a:r>
              <a:rPr lang="en-US" sz="2400" dirty="0" smtClean="0"/>
              <a:t>sets.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Lab15.2: Demonstration of traversing through sets using </a:t>
            </a:r>
            <a:r>
              <a:rPr lang="en-US" sz="2400" dirty="0" smtClean="0"/>
              <a:t>iterator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Lab15.3</a:t>
            </a:r>
            <a:r>
              <a:rPr lang="en-US" sz="2400" dirty="0"/>
              <a:t>: Demonstration of traversing through sets:</a:t>
            </a:r>
          </a:p>
        </p:txBody>
      </p:sp>
    </p:spTree>
    <p:extLst>
      <p:ext uri="{BB962C8B-B14F-4D97-AF65-F5344CB8AC3E}">
        <p14:creationId xmlns:p14="http://schemas.microsoft.com/office/powerpoint/2010/main" val="286074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55389"/>
            <a:ext cx="9507070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1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259" y="64882"/>
            <a:ext cx="9533965" cy="67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7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160338"/>
            <a:ext cx="8780929" cy="659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6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79832"/>
            <a:ext cx="9436448" cy="667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Set Implementations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27" y="1174590"/>
            <a:ext cx="10771095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General Purpose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HashSet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Faster than </a:t>
            </a:r>
            <a:r>
              <a:rPr lang="en-US" sz="2000" dirty="0" err="1" smtClean="0">
                <a:solidFill>
                  <a:schemeClr val="bg1"/>
                </a:solidFill>
              </a:rPr>
              <a:t>TreeSet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 ordering of the elements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TreeSet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the ordering of the elements is important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LinkedHashSet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Implemented as a </a:t>
            </a:r>
            <a:r>
              <a:rPr lang="en-US" sz="2000" dirty="0" err="1" smtClean="0">
                <a:solidFill>
                  <a:schemeClr val="bg1"/>
                </a:solidFill>
              </a:rPr>
              <a:t>HashTable</a:t>
            </a:r>
            <a:r>
              <a:rPr lang="en-US" sz="2000" dirty="0" smtClean="0">
                <a:solidFill>
                  <a:schemeClr val="bg1"/>
                </a:solidFill>
              </a:rPr>
              <a:t> with a linked list running through it.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Intermediate between </a:t>
            </a:r>
            <a:r>
              <a:rPr lang="en-US" sz="2000" dirty="0" err="1" smtClean="0">
                <a:solidFill>
                  <a:schemeClr val="bg1"/>
                </a:solidFill>
              </a:rPr>
              <a:t>HashSet</a:t>
            </a:r>
            <a:r>
              <a:rPr lang="en-US" sz="2000" dirty="0" smtClean="0">
                <a:solidFill>
                  <a:schemeClr val="bg1"/>
                </a:solidFill>
              </a:rPr>
              <a:t> and </a:t>
            </a:r>
            <a:r>
              <a:rPr lang="en-US" sz="2000" dirty="0" err="1" smtClean="0">
                <a:solidFill>
                  <a:schemeClr val="bg1"/>
                </a:solidFill>
              </a:rPr>
              <a:t>TreeSet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Special Purpose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EnumSet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EnumSet</a:t>
            </a:r>
            <a:r>
              <a:rPr lang="en-US" sz="2000" dirty="0">
                <a:solidFill>
                  <a:schemeClr val="bg1"/>
                </a:solidFill>
              </a:rPr>
              <a:t> is a high-performance Set implementation for </a:t>
            </a:r>
            <a:r>
              <a:rPr lang="en-US" sz="2000" dirty="0" err="1">
                <a:solidFill>
                  <a:schemeClr val="bg1"/>
                </a:solidFill>
              </a:rPr>
              <a:t>enum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types.</a:t>
            </a:r>
          </a:p>
          <a:p>
            <a:pPr marL="806450" lvl="2" indent="-2952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CopyOnWriteArraySet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63650" lvl="3" indent="-2952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is </a:t>
            </a:r>
            <a:r>
              <a:rPr lang="en-US" sz="2000" dirty="0">
                <a:solidFill>
                  <a:schemeClr val="bg1"/>
                </a:solidFill>
              </a:rPr>
              <a:t>a Set implementation backed up by a copy-on-write </a:t>
            </a:r>
            <a:r>
              <a:rPr lang="en-US" sz="2000" dirty="0" smtClean="0">
                <a:solidFill>
                  <a:schemeClr val="bg1"/>
                </a:solidFill>
              </a:rPr>
              <a:t>array.</a:t>
            </a:r>
          </a:p>
          <a:p>
            <a:pPr marL="1263650" lvl="3" indent="-2952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Only </a:t>
            </a:r>
            <a:r>
              <a:rPr lang="en-US" sz="2000" dirty="0">
                <a:solidFill>
                  <a:schemeClr val="bg1"/>
                </a:solidFill>
              </a:rPr>
              <a:t>appropriate for sets that are rarely modified but frequently </a:t>
            </a:r>
            <a:r>
              <a:rPr lang="en-US" sz="2000" dirty="0" smtClean="0">
                <a:solidFill>
                  <a:schemeClr val="bg1"/>
                </a:solidFill>
              </a:rPr>
              <a:t>iterated.</a:t>
            </a:r>
          </a:p>
          <a:p>
            <a:pPr marL="1263650" lvl="3" indent="-2952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is thread safe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48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753" y="47065"/>
            <a:ext cx="8955742" cy="671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1" y="150330"/>
            <a:ext cx="9426389" cy="6655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9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83872"/>
            <a:ext cx="9507071" cy="671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688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Set Implementations : </a:t>
            </a:r>
            <a:r>
              <a:rPr lang="en-US" sz="3200" b="1" dirty="0" err="1" smtClean="0">
                <a:solidFill>
                  <a:schemeClr val="bg1"/>
                </a:solidFill>
              </a:rPr>
              <a:t>EnumSet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5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EnumSet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a high-performance Set implementation for </a:t>
            </a:r>
            <a:r>
              <a:rPr lang="en-US" sz="2400" dirty="0" err="1">
                <a:solidFill>
                  <a:schemeClr val="bg1"/>
                </a:solidFill>
              </a:rPr>
              <a:t>enum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types.</a:t>
            </a:r>
          </a:p>
          <a:p>
            <a:pPr marL="282575" lvl="2" indent="-2825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All </a:t>
            </a:r>
            <a:r>
              <a:rPr lang="en-US" sz="2400" dirty="0">
                <a:solidFill>
                  <a:schemeClr val="bg1"/>
                </a:solidFill>
              </a:rPr>
              <a:t>of the members of an </a:t>
            </a:r>
            <a:r>
              <a:rPr lang="en-US" sz="2400" dirty="0" err="1">
                <a:solidFill>
                  <a:schemeClr val="bg1"/>
                </a:solidFill>
              </a:rPr>
              <a:t>enum</a:t>
            </a:r>
            <a:r>
              <a:rPr lang="en-US" sz="2400" dirty="0">
                <a:solidFill>
                  <a:schemeClr val="bg1"/>
                </a:solidFill>
              </a:rPr>
              <a:t> set must be of the same </a:t>
            </a:r>
            <a:r>
              <a:rPr lang="en-US" sz="2400" dirty="0" err="1">
                <a:solidFill>
                  <a:schemeClr val="bg1"/>
                </a:solidFill>
              </a:rPr>
              <a:t>enum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type.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err="1">
                <a:solidFill>
                  <a:schemeClr val="bg1"/>
                </a:solidFill>
              </a:rPr>
              <a:t>Enum</a:t>
            </a:r>
            <a:r>
              <a:rPr lang="en-US" sz="2400" dirty="0">
                <a:solidFill>
                  <a:schemeClr val="bg1"/>
                </a:solidFill>
              </a:rPr>
              <a:t> sets support iteration over ranges of </a:t>
            </a:r>
            <a:r>
              <a:rPr lang="en-US" sz="2400" dirty="0" err="1">
                <a:solidFill>
                  <a:schemeClr val="bg1"/>
                </a:solidFill>
              </a:rPr>
              <a:t>enum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types.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endParaRPr lang="en-US" sz="2400" dirty="0" smtClean="0">
              <a:solidFill>
                <a:srgbClr val="C00000"/>
              </a:solidFill>
            </a:endParaRP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rgbClr val="C00000"/>
                </a:solidFill>
              </a:rPr>
              <a:t>Ex:</a:t>
            </a:r>
            <a:endParaRPr lang="en-US" sz="2400" dirty="0">
              <a:solidFill>
                <a:srgbClr val="C00000"/>
              </a:solidFill>
            </a:endParaRPr>
          </a:p>
          <a:p>
            <a:pPr marL="0" lvl="1">
              <a:tabLst>
                <a:tab pos="282575" algn="l"/>
              </a:tabLst>
            </a:pPr>
            <a:r>
              <a:rPr lang="en-US" sz="2400" dirty="0" smtClean="0">
                <a:solidFill>
                  <a:srgbClr val="C00000"/>
                </a:solidFill>
              </a:rPr>
              <a:t>	</a:t>
            </a:r>
            <a:r>
              <a:rPr lang="en-US" sz="2400" dirty="0" err="1" smtClean="0">
                <a:solidFill>
                  <a:srgbClr val="C00000"/>
                </a:solidFill>
              </a:rPr>
              <a:t>EnumSet</a:t>
            </a:r>
            <a:r>
              <a:rPr lang="en-US" sz="2400" dirty="0" smtClean="0">
                <a:solidFill>
                  <a:srgbClr val="C00000"/>
                </a:solidFill>
              </a:rPr>
              <a:t>&lt;Color</a:t>
            </a:r>
            <a:r>
              <a:rPr lang="en-US" sz="2400" dirty="0">
                <a:solidFill>
                  <a:srgbClr val="C00000"/>
                </a:solidFill>
              </a:rPr>
              <a:t>&gt; white = </a:t>
            </a:r>
            <a:r>
              <a:rPr lang="en-US" sz="2400" dirty="0" err="1">
                <a:solidFill>
                  <a:srgbClr val="C00000"/>
                </a:solidFill>
              </a:rPr>
              <a:t>EnumSet.of</a:t>
            </a:r>
            <a:r>
              <a:rPr lang="en-US" sz="2400" dirty="0">
                <a:solidFill>
                  <a:srgbClr val="C00000"/>
                </a:solidFill>
              </a:rPr>
              <a:t>(</a:t>
            </a:r>
            <a:r>
              <a:rPr lang="en-US" sz="2400" dirty="0" err="1">
                <a:solidFill>
                  <a:srgbClr val="C00000"/>
                </a:solidFill>
              </a:rPr>
              <a:t>Color.RED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Color.GREEN</a:t>
            </a:r>
            <a:r>
              <a:rPr lang="en-US" sz="2400" dirty="0">
                <a:solidFill>
                  <a:srgbClr val="C00000"/>
                </a:solidFill>
              </a:rPr>
              <a:t>, </a:t>
            </a:r>
            <a:r>
              <a:rPr lang="en-US" sz="2400" dirty="0" err="1">
                <a:solidFill>
                  <a:srgbClr val="C00000"/>
                </a:solidFill>
              </a:rPr>
              <a:t>Color.BLUE</a:t>
            </a:r>
            <a:r>
              <a:rPr lang="en-US" sz="2400" dirty="0">
                <a:solidFill>
                  <a:srgbClr val="C00000"/>
                </a:solidFill>
              </a:rPr>
              <a:t>);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8871" y="4961965"/>
            <a:ext cx="10313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Lab15.31: Demonstration of working with </a:t>
            </a:r>
            <a:r>
              <a:rPr lang="en-US" sz="2800" dirty="0" err="1">
                <a:solidFill>
                  <a:schemeClr val="bg1"/>
                </a:solidFill>
              </a:rPr>
              <a:t>EnumSet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6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830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Set Implementations : </a:t>
            </a:r>
            <a:r>
              <a:rPr lang="en-US" sz="3200" b="1" i="1" dirty="0" err="1" smtClean="0">
                <a:solidFill>
                  <a:schemeClr val="bg1"/>
                </a:solidFill>
              </a:rPr>
              <a:t>CopyOnWriteArraySet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err="1">
                <a:solidFill>
                  <a:schemeClr val="bg1"/>
                </a:solidFill>
              </a:rPr>
              <a:t>CopyOnWriteArraySet</a:t>
            </a:r>
            <a:r>
              <a:rPr lang="en-US" sz="2400" dirty="0">
                <a:solidFill>
                  <a:schemeClr val="bg1"/>
                </a:solidFill>
              </a:rPr>
              <a:t> is a Set implementation backed up by a copy-on-write array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Suitable for sharing the data </a:t>
            </a:r>
            <a:r>
              <a:rPr lang="en-US" sz="2400" dirty="0">
                <a:solidFill>
                  <a:schemeClr val="bg1"/>
                </a:solidFill>
              </a:rPr>
              <a:t>structure among several threads and have few writes and many reads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It is thread-safe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Mutative operations (add, set, remove, etc.) are expensive since they usually entail copying the entire underlying </a:t>
            </a:r>
            <a:r>
              <a:rPr lang="en-US" sz="2400" dirty="0" smtClean="0">
                <a:solidFill>
                  <a:schemeClr val="bg1"/>
                </a:solidFill>
              </a:rPr>
              <a:t>array.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Traversal via iterators is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Iterators </a:t>
            </a:r>
            <a:r>
              <a:rPr lang="en-US" sz="2400" dirty="0">
                <a:solidFill>
                  <a:schemeClr val="bg1"/>
                </a:solidFill>
              </a:rPr>
              <a:t>rely on unchanging snapshots of the array at the time the iterators were </a:t>
            </a:r>
            <a:r>
              <a:rPr lang="en-US" sz="2400" dirty="0" smtClean="0">
                <a:solidFill>
                  <a:schemeClr val="bg1"/>
                </a:solidFill>
              </a:rPr>
              <a:t>constructed.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Iterator </a:t>
            </a:r>
            <a:r>
              <a:rPr lang="en-US" sz="2400" dirty="0">
                <a:solidFill>
                  <a:schemeClr val="bg1"/>
                </a:solidFill>
              </a:rPr>
              <a:t>uses a snapshot of the underlying list (or set) and does not reflect any changes to the list or set after the snapshot was </a:t>
            </a:r>
            <a:r>
              <a:rPr lang="en-US" sz="2400" dirty="0" smtClean="0">
                <a:solidFill>
                  <a:schemeClr val="bg1"/>
                </a:solidFill>
              </a:rPr>
              <a:t>created.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1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036423" cy="6777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30553" y="160338"/>
            <a:ext cx="29583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Lab15.4: Demonstration of traversing through list:</a:t>
            </a:r>
          </a:p>
        </p:txBody>
      </p:sp>
    </p:spTree>
    <p:extLst>
      <p:ext uri="{BB962C8B-B14F-4D97-AF65-F5344CB8AC3E}">
        <p14:creationId xmlns:p14="http://schemas.microsoft.com/office/powerpoint/2010/main" val="151263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93366"/>
            <a:ext cx="9466729" cy="668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47" y="102860"/>
            <a:ext cx="9434272" cy="66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9"/>
            <a:ext cx="8969188" cy="672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05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688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List Implementations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671" y="1392766"/>
            <a:ext cx="106097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General Purpose Implementations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ArrayList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Resizable-array implementation of the List </a:t>
            </a:r>
            <a:r>
              <a:rPr lang="en-US" sz="2000" dirty="0" smtClean="0">
                <a:solidFill>
                  <a:schemeClr val="bg1"/>
                </a:solidFill>
              </a:rPr>
              <a:t>interface.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Supports positional access.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Not thread safe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Suitable for adding/removing elements to the end of the list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Suitable for  getting the elements by specifying index.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LinkedList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you want to add/delete item from the beginning or middle of the list 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Memory consumption is high compared to ArrayList.</a:t>
            </a:r>
          </a:p>
          <a:p>
            <a:pPr marL="282575" lvl="1" indent="-2825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Special Purpose Implementations</a:t>
            </a:r>
          </a:p>
          <a:p>
            <a:pPr marL="7397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CopyOnWriteArrayList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196975" lvl="3" indent="-2825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 is </a:t>
            </a:r>
            <a:r>
              <a:rPr lang="en-US" sz="2000" dirty="0">
                <a:solidFill>
                  <a:schemeClr val="bg1"/>
                </a:solidFill>
              </a:rPr>
              <a:t>a List implementation backed up by a copy-on-write </a:t>
            </a:r>
            <a:r>
              <a:rPr lang="en-US" sz="2000" dirty="0" smtClean="0">
                <a:solidFill>
                  <a:schemeClr val="bg1"/>
                </a:solidFill>
              </a:rPr>
              <a:t>array.</a:t>
            </a:r>
          </a:p>
          <a:p>
            <a:pPr marL="1196975" lvl="3" indent="-2825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Thread Safe.</a:t>
            </a:r>
          </a:p>
          <a:p>
            <a:pPr marL="1196975" lvl="3" indent="-282575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Suitable where there is minimal write and more read.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0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94" y="77320"/>
            <a:ext cx="9009530" cy="675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369" y="284176"/>
            <a:ext cx="9045325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u="sng" dirty="0" smtClean="0"/>
              <a:t>Collections API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i="1" dirty="0"/>
              <a:t>This class consists exclusively of static methods that operate on or return collections. It contains polymorphic algorithms that operate on collections</a:t>
            </a:r>
            <a:endParaRPr lang="en-US" sz="2400" i="1" dirty="0" smtClean="0"/>
          </a:p>
          <a:p>
            <a:endParaRPr lang="en-US" sz="2400" i="1" dirty="0"/>
          </a:p>
          <a:p>
            <a:endParaRPr lang="en-US" sz="2400" i="1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 smtClean="0"/>
          </a:p>
          <a:p>
            <a:endParaRPr lang="en-US" sz="3600" i="1" u="sng" dirty="0"/>
          </a:p>
          <a:p>
            <a:endParaRPr lang="en-US" sz="3600" i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2100874"/>
            <a:ext cx="11308574" cy="475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" y="7937"/>
            <a:ext cx="8266153" cy="58362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8200" y="284176"/>
            <a:ext cx="34933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Lab15.5: Demonstration of working with List using card game:</a:t>
            </a:r>
          </a:p>
        </p:txBody>
      </p:sp>
    </p:spTree>
    <p:extLst>
      <p:ext uri="{BB962C8B-B14F-4D97-AF65-F5344CB8AC3E}">
        <p14:creationId xmlns:p14="http://schemas.microsoft.com/office/powerpoint/2010/main" val="9637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80176" cy="669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2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8307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List Implementations : </a:t>
            </a:r>
            <a:r>
              <a:rPr lang="en-US" sz="3200" b="1" i="1" dirty="0" err="1" smtClean="0">
                <a:solidFill>
                  <a:schemeClr val="bg1"/>
                </a:solidFill>
              </a:rPr>
              <a:t>CopyOnWriteArrayList</a:t>
            </a:r>
            <a:endParaRPr lang="en-US" sz="3200" b="1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err="1" smtClean="0">
                <a:solidFill>
                  <a:schemeClr val="bg1"/>
                </a:solidFill>
              </a:rPr>
              <a:t>CopyOnWriteArrayList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a </a:t>
            </a:r>
            <a:r>
              <a:rPr lang="en-US" sz="2400" dirty="0" smtClean="0">
                <a:solidFill>
                  <a:schemeClr val="bg1"/>
                </a:solidFill>
              </a:rPr>
              <a:t>list implementation </a:t>
            </a:r>
            <a:r>
              <a:rPr lang="en-US" sz="2400" dirty="0">
                <a:solidFill>
                  <a:schemeClr val="bg1"/>
                </a:solidFill>
              </a:rPr>
              <a:t>backed up by a copy-on-write array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Suitable for sharing the data </a:t>
            </a:r>
            <a:r>
              <a:rPr lang="en-US" sz="2400" dirty="0">
                <a:solidFill>
                  <a:schemeClr val="bg1"/>
                </a:solidFill>
              </a:rPr>
              <a:t>structure among several threads and have few writes and many reads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It is thread-safe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Mutative operations (add, set, remove, etc.) are expensive since they usually entail copying the entire underlying </a:t>
            </a:r>
            <a:r>
              <a:rPr lang="en-US" sz="2400" dirty="0" smtClean="0">
                <a:solidFill>
                  <a:schemeClr val="bg1"/>
                </a:solidFill>
              </a:rPr>
              <a:t>array.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Traversal via </a:t>
            </a:r>
            <a:r>
              <a:rPr lang="en-US" sz="2400" dirty="0" smtClean="0">
                <a:solidFill>
                  <a:schemeClr val="bg1"/>
                </a:solidFill>
              </a:rPr>
              <a:t>iterators. 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Iterators </a:t>
            </a:r>
            <a:r>
              <a:rPr lang="en-US" sz="2400" dirty="0">
                <a:solidFill>
                  <a:schemeClr val="bg1"/>
                </a:solidFill>
              </a:rPr>
              <a:t>rely on unchanging snapshots of the array at the time the iterators were </a:t>
            </a:r>
            <a:r>
              <a:rPr lang="en-US" sz="2400" dirty="0" smtClean="0">
                <a:solidFill>
                  <a:schemeClr val="bg1"/>
                </a:solidFill>
              </a:rPr>
              <a:t>constructed.</a:t>
            </a:r>
          </a:p>
          <a:p>
            <a:pPr marL="282575" lvl="1" indent="-282575">
              <a:buFont typeface="Arial" panose="020B0604020202020204" pitchFamily="34" charset="0"/>
              <a:buChar char="•"/>
              <a:tabLst>
                <a:tab pos="282575" algn="l"/>
              </a:tabLst>
            </a:pPr>
            <a:r>
              <a:rPr lang="en-US" sz="2400" dirty="0" smtClean="0">
                <a:solidFill>
                  <a:schemeClr val="bg1"/>
                </a:solidFill>
              </a:rPr>
              <a:t>Iterator </a:t>
            </a:r>
            <a:r>
              <a:rPr lang="en-US" sz="2400" dirty="0">
                <a:solidFill>
                  <a:schemeClr val="bg1"/>
                </a:solidFill>
              </a:rPr>
              <a:t>uses a snapshot of the underlying list (or set) and does not reflect any changes to the list or set after the snapshot was </a:t>
            </a:r>
            <a:r>
              <a:rPr lang="en-US" sz="2400" dirty="0" smtClean="0">
                <a:solidFill>
                  <a:schemeClr val="bg1"/>
                </a:solidFill>
              </a:rPr>
              <a:t>created.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39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546" y="337193"/>
            <a:ext cx="965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Similarities between ArrayList and </a:t>
            </a:r>
            <a:r>
              <a:rPr lang="en-US" sz="3200" b="1" dirty="0" err="1" smtClean="0">
                <a:solidFill>
                  <a:schemeClr val="bg1"/>
                </a:solidFill>
              </a:rPr>
              <a:t>HashSet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ArrayList and </a:t>
            </a:r>
            <a:r>
              <a:rPr lang="en-US" sz="2800" dirty="0" err="1">
                <a:solidFill>
                  <a:schemeClr val="bg1"/>
                </a:solidFill>
              </a:rPr>
              <a:t>HashSet</a:t>
            </a:r>
            <a:r>
              <a:rPr lang="en-US" sz="2800" dirty="0">
                <a:solidFill>
                  <a:schemeClr val="bg1"/>
                </a:solidFill>
              </a:rPr>
              <a:t> are non </a:t>
            </a:r>
            <a:r>
              <a:rPr lang="en-US" sz="2800" dirty="0" smtClean="0">
                <a:solidFill>
                  <a:schemeClr val="bg1"/>
                </a:solidFill>
              </a:rPr>
              <a:t>synchronized.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You can  make ArrayList and </a:t>
            </a:r>
            <a:r>
              <a:rPr lang="en-US" sz="2800" dirty="0" err="1">
                <a:solidFill>
                  <a:schemeClr val="bg1"/>
                </a:solidFill>
              </a:rPr>
              <a:t>HashSet</a:t>
            </a:r>
            <a:r>
              <a:rPr lang="en-US" sz="2800" dirty="0">
                <a:solidFill>
                  <a:schemeClr val="bg1"/>
                </a:solidFill>
              </a:rPr>
              <a:t> synchronized by using </a:t>
            </a:r>
            <a:r>
              <a:rPr lang="en-US" sz="2800" dirty="0" err="1">
                <a:solidFill>
                  <a:schemeClr val="bg1"/>
                </a:solidFill>
              </a:rPr>
              <a:t>Collections.synchroinzedCollection</a:t>
            </a:r>
            <a:r>
              <a:rPr lang="en-US" sz="2800" dirty="0" smtClean="0">
                <a:solidFill>
                  <a:schemeClr val="bg1"/>
                </a:solidFill>
              </a:rPr>
              <a:t>().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ArrayList and </a:t>
            </a:r>
            <a:r>
              <a:rPr lang="en-US" sz="2800" dirty="0" err="1">
                <a:solidFill>
                  <a:schemeClr val="bg1"/>
                </a:solidFill>
              </a:rPr>
              <a:t>HashSet</a:t>
            </a:r>
            <a:r>
              <a:rPr lang="en-US" sz="2800" dirty="0">
                <a:solidFill>
                  <a:schemeClr val="bg1"/>
                </a:solidFill>
              </a:rPr>
              <a:t> can be traversed using Iterator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Iterator of ArrayList and </a:t>
            </a:r>
            <a:r>
              <a:rPr lang="en-US" sz="2800" dirty="0" err="1">
                <a:solidFill>
                  <a:schemeClr val="bg1"/>
                </a:solidFill>
              </a:rPr>
              <a:t>HashSet</a:t>
            </a:r>
            <a:r>
              <a:rPr lang="en-US" sz="2800" dirty="0">
                <a:solidFill>
                  <a:schemeClr val="bg1"/>
                </a:solidFill>
              </a:rPr>
              <a:t> both are fail-fast, i.e. they will throw </a:t>
            </a:r>
            <a:r>
              <a:rPr lang="en-US" sz="2800" dirty="0" err="1">
                <a:solidFill>
                  <a:schemeClr val="bg1"/>
                </a:solidFill>
              </a:rPr>
              <a:t>ConcurrentModificationException</a:t>
            </a:r>
            <a:r>
              <a:rPr lang="en-US" sz="2800" dirty="0">
                <a:solidFill>
                  <a:schemeClr val="bg1"/>
                </a:solidFill>
              </a:rPr>
              <a:t> if ArrayList or </a:t>
            </a:r>
            <a:r>
              <a:rPr lang="en-US" sz="2800" dirty="0" err="1">
                <a:solidFill>
                  <a:schemeClr val="bg1"/>
                </a:solidFill>
              </a:rPr>
              <a:t>HashSet</a:t>
            </a:r>
            <a:r>
              <a:rPr lang="en-US" sz="2800" dirty="0">
                <a:solidFill>
                  <a:schemeClr val="bg1"/>
                </a:solidFill>
              </a:rPr>
              <a:t> is modified structurally once Iterator has been created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88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546" y="337193"/>
            <a:ext cx="965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Differences between ArrayList and </a:t>
            </a:r>
            <a:r>
              <a:rPr lang="en-US" sz="3200" b="1" dirty="0" err="1" smtClean="0">
                <a:solidFill>
                  <a:schemeClr val="bg1"/>
                </a:solidFill>
              </a:rPr>
              <a:t>HashSet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36626"/>
              </p:ext>
            </p:extLst>
          </p:nvPr>
        </p:nvGraphicFramePr>
        <p:xfrm>
          <a:off x="457951" y="1332984"/>
          <a:ext cx="10904814" cy="50933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52407"/>
                <a:gridCol w="5452407"/>
              </a:tblGrid>
              <a:tr h="71992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/>
                        <a:t>ArrayList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err="1" smtClean="0"/>
                        <a:t>HashSet</a:t>
                      </a:r>
                      <a:endParaRPr lang="en-US" sz="3600" dirty="0"/>
                    </a:p>
                  </a:txBody>
                  <a:tcPr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List interface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Implements Set interface</a:t>
                      </a: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Allows duplicates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Doesn't allow duplicates</a:t>
                      </a: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Ordered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collection that maintains insertion order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Doesn't maintain the insertion order</a:t>
                      </a: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by Array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Backed by Hash table</a:t>
                      </a:r>
                    </a:p>
                  </a:txBody>
                  <a:tcPr marL="9525" marR="9525" marT="9525" marB="0"/>
                </a:tc>
              </a:tr>
              <a:tr h="1320273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Index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based you can retrieve object by calling get(index) or remove objects by calling remove(index)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 based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HashSet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also doesn't provide get() method.</a:t>
                      </a:r>
                      <a:b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/>
                      </a:r>
                      <a:b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326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546" y="337193"/>
            <a:ext cx="965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Similarities between ArrayList and LinkedList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Both ArrayList </a:t>
            </a:r>
            <a:r>
              <a:rPr lang="en-US" sz="2800" dirty="0" smtClean="0">
                <a:solidFill>
                  <a:schemeClr val="bg1"/>
                </a:solidFill>
              </a:rPr>
              <a:t>and LinkedList implements List interface.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Both maintains the element insertion order.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Both these classes are not synchronized (not thread safe)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The iterator and </a:t>
            </a:r>
            <a:r>
              <a:rPr lang="en-US" sz="2800" dirty="0" err="1" smtClean="0">
                <a:solidFill>
                  <a:schemeClr val="bg1"/>
                </a:solidFill>
              </a:rPr>
              <a:t>listIterator</a:t>
            </a:r>
            <a:r>
              <a:rPr lang="en-US" sz="2800" dirty="0" smtClean="0">
                <a:solidFill>
                  <a:schemeClr val="bg1"/>
                </a:solidFill>
              </a:rPr>
              <a:t> returned by these classes are fail-fast.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1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153" y="90387"/>
            <a:ext cx="9533965" cy="671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3546" y="337193"/>
            <a:ext cx="9651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Differences between ArrayList and LinkedList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153035"/>
              </p:ext>
            </p:extLst>
          </p:nvPr>
        </p:nvGraphicFramePr>
        <p:xfrm>
          <a:off x="457951" y="1332984"/>
          <a:ext cx="10904814" cy="53490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52407"/>
                <a:gridCol w="5452407"/>
              </a:tblGrid>
              <a:tr h="71992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ArrayList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LinkedList</a:t>
                      </a:r>
                      <a:endParaRPr lang="en-US" sz="3200" dirty="0"/>
                    </a:p>
                  </a:txBody>
                  <a:tcPr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Operations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 fast as it uses array data structure.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 operation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is slow as search requires traversing through all the elements of the list.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elements from the beginning and middle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the list is slow.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Deletion is fast.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ion of new element is slow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Insertion is fast.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  <a:tr h="719925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consumption is low.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Memory consumption is high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as it needs to maintain two pointers for each element.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  <a:tr h="1320273">
                <a:tc>
                  <a:txBody>
                    <a:bodyPr/>
                    <a:lstStyle/>
                    <a:p>
                      <a:pPr algn="l" fontAlgn="t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LinkedList also implements the Queue interface.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00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9188" cy="6806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68" y="5139564"/>
            <a:ext cx="4791932" cy="17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1929" cy="6871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91918" y="284176"/>
            <a:ext cx="29000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Lab15.6: Demonstration of working with Queue with countdown example</a:t>
            </a:r>
          </a:p>
        </p:txBody>
      </p:sp>
    </p:spTree>
    <p:extLst>
      <p:ext uri="{BB962C8B-B14F-4D97-AF65-F5344CB8AC3E}">
        <p14:creationId xmlns:p14="http://schemas.microsoft.com/office/powerpoint/2010/main" val="91270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375" y="284176"/>
            <a:ext cx="9934201" cy="8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err="1" smtClean="0"/>
              <a:t>Deque</a:t>
            </a:r>
            <a:endParaRPr lang="en-US" sz="3600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linear collection of elements that supports the insertion and removal of elements at both end </a:t>
            </a:r>
            <a:r>
              <a:rPr lang="en-US" sz="2800" dirty="0" smtClean="0"/>
              <a:t>points.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 smtClean="0"/>
              <a:t>Defines methods for accessing the elements from both ends of the queue.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Implementations: </a:t>
            </a:r>
            <a:r>
              <a:rPr lang="en-US" sz="2800" dirty="0" err="1"/>
              <a:t>ArrayDeque</a:t>
            </a:r>
            <a:r>
              <a:rPr lang="en-US" sz="2800" dirty="0"/>
              <a:t> and LinkedList</a:t>
            </a:r>
            <a:endParaRPr lang="en-US" sz="2800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endParaRPr lang="en-US" sz="3600" i="1" dirty="0" smtClean="0"/>
          </a:p>
          <a:p>
            <a:endParaRPr lang="en-US" sz="3600" i="1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3462995"/>
            <a:ext cx="10384818" cy="32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6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4" y="41809"/>
            <a:ext cx="9560859" cy="675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0"/>
            <a:ext cx="9117106" cy="6837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2681" y="148043"/>
            <a:ext cx="236059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Lab15.7: Demonstration of working with Maps: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0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7937"/>
            <a:ext cx="8998509" cy="675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6883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Map Implementations </a:t>
            </a:r>
            <a:r>
              <a:rPr lang="en-US" sz="3200" b="1" dirty="0" smtClean="0">
                <a:solidFill>
                  <a:srgbClr val="FF0000"/>
                </a:solidFill>
              </a:rPr>
              <a:t>TODO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671" y="1392766"/>
            <a:ext cx="1060972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General Purpose Implementations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HashMap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you want maximum speed and iteration order not necessary.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TreeMap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iteration order is important.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LinkedHashMap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you want to maintain the insertion order.</a:t>
            </a:r>
          </a:p>
          <a:p>
            <a:pPr marL="282575" lvl="1" indent="-282575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Special Purpose Map implementations</a:t>
            </a:r>
          </a:p>
          <a:p>
            <a:pPr marL="7397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EnumMap</a:t>
            </a:r>
            <a:endParaRPr lang="en-US" sz="2400" dirty="0">
              <a:solidFill>
                <a:schemeClr val="bg1"/>
              </a:solidFill>
            </a:endParaRPr>
          </a:p>
          <a:p>
            <a:pPr marL="1196975" lvl="3" indent="-282575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7397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WeakHashMap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397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IdentityHashMap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739775" lvl="2" indent="-282575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ConcurrentHashMap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9"/>
            <a:ext cx="9121588" cy="68411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09247" y="289795"/>
            <a:ext cx="26423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Lab15.8: Demonstration of working with Maps with Anagram example: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57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3366"/>
            <a:ext cx="9428674" cy="665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13" y="610490"/>
            <a:ext cx="12253342" cy="38455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149" y="4787812"/>
            <a:ext cx="116436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permit null elements, keys, and </a:t>
            </a:r>
            <a:r>
              <a:rPr lang="en-US" sz="2400" dirty="0" smtClean="0"/>
              <a:t>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None are synchronized (thread-safe).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/>
              <a:t>have fail-fast </a:t>
            </a:r>
            <a:r>
              <a:rPr lang="en-US" sz="2400" dirty="0" smtClean="0"/>
              <a:t>iterators.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are Serializable and all support a public clone method</a:t>
            </a:r>
          </a:p>
        </p:txBody>
      </p:sp>
    </p:spTree>
    <p:extLst>
      <p:ext uri="{BB962C8B-B14F-4D97-AF65-F5344CB8AC3E}">
        <p14:creationId xmlns:p14="http://schemas.microsoft.com/office/powerpoint/2010/main" val="73807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9"/>
            <a:ext cx="9501507" cy="67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5"/>
            <a:ext cx="9547411" cy="67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4378"/>
            <a:ext cx="9455568" cy="66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9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8147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Map Implementations : LinkedHashMap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952" y="1392766"/>
            <a:ext cx="113216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when insertion order is important.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We can create </a:t>
            </a:r>
            <a:r>
              <a:rPr lang="en-US" sz="2000" dirty="0">
                <a:solidFill>
                  <a:schemeClr val="bg1"/>
                </a:solidFill>
              </a:rPr>
              <a:t>a linked hash map whose order of iteration is the order in which its entries were last accessed. This kind of map is well-suited to building LRU </a:t>
            </a:r>
            <a:r>
              <a:rPr lang="en-US" sz="2000" dirty="0" smtClean="0">
                <a:solidFill>
                  <a:schemeClr val="bg1"/>
                </a:solidFill>
              </a:rPr>
              <a:t>caches.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 smtClean="0">
                <a:solidFill>
                  <a:schemeClr val="bg1"/>
                </a:solidFill>
              </a:rPr>
              <a:t>removeEldestEntry</a:t>
            </a:r>
            <a:r>
              <a:rPr lang="en-US" sz="2000" b="1" i="1" dirty="0" smtClean="0">
                <a:solidFill>
                  <a:schemeClr val="bg1"/>
                </a:solidFill>
              </a:rPr>
              <a:t>()</a:t>
            </a:r>
            <a:r>
              <a:rPr lang="en-US" sz="2000" dirty="0" smtClean="0">
                <a:solidFill>
                  <a:schemeClr val="bg1"/>
                </a:solidFill>
              </a:rPr>
              <a:t> method may </a:t>
            </a:r>
            <a:r>
              <a:rPr lang="en-US" sz="2000" dirty="0">
                <a:solidFill>
                  <a:schemeClr val="bg1"/>
                </a:solidFill>
              </a:rPr>
              <a:t>be overridden to impose a policy for removing stale mappings automatically when new mappings are added to the </a:t>
            </a:r>
            <a:r>
              <a:rPr lang="en-US" sz="2000" dirty="0" smtClean="0">
                <a:solidFill>
                  <a:schemeClr val="bg1"/>
                </a:solidFill>
              </a:rPr>
              <a:t>map.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9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03659" cy="682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9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306" y="36978"/>
            <a:ext cx="9094694" cy="68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4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5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8" y="-3362"/>
            <a:ext cx="9148482" cy="68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2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412" y="16808"/>
            <a:ext cx="9121588" cy="68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160338"/>
            <a:ext cx="8831543" cy="663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0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6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5" y="6724"/>
            <a:ext cx="9135035" cy="68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8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-25730"/>
            <a:ext cx="9749719" cy="68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7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9" y="284176"/>
            <a:ext cx="11419856" cy="64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9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42" y="215109"/>
            <a:ext cx="11483316" cy="6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7"/>
            <a:ext cx="11565102" cy="6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8"/>
            <a:ext cx="11771428" cy="6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86347"/>
            <a:ext cx="10170293" cy="572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29" y="5916706"/>
            <a:ext cx="107710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Lab15.9: Demonstration of Comparing objects using Comparable interface</a:t>
            </a:r>
            <a:r>
              <a:rPr lang="en-US" b="1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1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7"/>
            <a:ext cx="11565102" cy="65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6" y="70326"/>
            <a:ext cx="9466729" cy="66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70" y="160338"/>
            <a:ext cx="11663832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86348"/>
            <a:ext cx="11771428" cy="662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4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" y="0"/>
            <a:ext cx="12187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156513"/>
            <a:ext cx="11462695" cy="64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8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86348"/>
            <a:ext cx="10433165" cy="5870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5412" y="6134529"/>
            <a:ext cx="9530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Lab15.10: Demonstration of Comparing objects using Comparator</a:t>
            </a:r>
            <a:r>
              <a:rPr lang="en-US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4356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4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8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33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64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1" y="55388"/>
            <a:ext cx="9560859" cy="67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2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1369" y="632012"/>
            <a:ext cx="8964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Collections – A container is an object that groups multiple </a:t>
            </a:r>
            <a:r>
              <a:rPr lang="en-US" dirty="0" err="1" smtClean="0"/>
              <a:t>elemen</a:t>
            </a:r>
            <a:r>
              <a:rPr lang="en-US" dirty="0" smtClean="0"/>
              <a:t> its together in a single unit.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Used to store, retrieve, manipulate and communicate aggregate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45894"/>
            <a:ext cx="9495909" cy="670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8907" y="160338"/>
            <a:ext cx="5513294" cy="735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/>
              <a:t>Traversing Collections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Using for-each construct</a:t>
            </a:r>
            <a:r>
              <a:rPr lang="en-US" sz="3200" dirty="0" smtClean="0"/>
              <a:t>:</a:t>
            </a:r>
          </a:p>
          <a:p>
            <a:pPr lvl="1"/>
            <a:r>
              <a:rPr lang="en-US" sz="2000" dirty="0"/>
              <a:t>class </a:t>
            </a:r>
            <a:r>
              <a:rPr lang="en-US" sz="2000" dirty="0" err="1"/>
              <a:t>ForDemo</a:t>
            </a:r>
            <a:r>
              <a:rPr lang="en-US" sz="2000" dirty="0"/>
              <a:t> {</a:t>
            </a:r>
          </a:p>
          <a:p>
            <a:pPr lvl="1"/>
            <a:r>
              <a:rPr lang="en-US" sz="2000" dirty="0"/>
              <a:t>    public static void main(String[] </a:t>
            </a:r>
            <a:r>
              <a:rPr lang="en-US" sz="2000" dirty="0" err="1"/>
              <a:t>args</a:t>
            </a:r>
            <a:r>
              <a:rPr lang="en-US" sz="2000" dirty="0"/>
              <a:t>){</a:t>
            </a:r>
          </a:p>
          <a:p>
            <a:pPr lvl="1"/>
            <a:r>
              <a:rPr lang="en-US" sz="2000" dirty="0"/>
              <a:t>         for(</a:t>
            </a:r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=1; </a:t>
            </a:r>
            <a:r>
              <a:rPr lang="en-US" sz="2000" dirty="0" err="1"/>
              <a:t>i</a:t>
            </a:r>
            <a:r>
              <a:rPr lang="en-US" sz="2000" dirty="0"/>
              <a:t>&lt;11; </a:t>
            </a:r>
            <a:r>
              <a:rPr lang="en-US" sz="2000" dirty="0" err="1"/>
              <a:t>i</a:t>
            </a:r>
            <a:r>
              <a:rPr lang="en-US" sz="2000" dirty="0"/>
              <a:t>++){</a:t>
            </a:r>
          </a:p>
          <a:p>
            <a:pPr lvl="1"/>
            <a:r>
              <a:rPr lang="en-US" sz="2000" dirty="0"/>
              <a:t>              </a:t>
            </a:r>
            <a:r>
              <a:rPr lang="en-US" sz="2000" dirty="0" err="1"/>
              <a:t>System.out.println</a:t>
            </a:r>
            <a:r>
              <a:rPr lang="en-US" sz="2000" dirty="0"/>
              <a:t>("Count is: " + </a:t>
            </a:r>
            <a:r>
              <a:rPr lang="en-US" sz="2000" dirty="0" err="1"/>
              <a:t>i</a:t>
            </a:r>
            <a:r>
              <a:rPr lang="en-US" sz="2000" dirty="0"/>
              <a:t>);</a:t>
            </a:r>
          </a:p>
          <a:p>
            <a:pPr lvl="1"/>
            <a:r>
              <a:rPr lang="en-US" sz="2000" dirty="0"/>
              <a:t>         }</a:t>
            </a:r>
          </a:p>
          <a:p>
            <a:pPr lvl="1"/>
            <a:r>
              <a:rPr lang="en-US" sz="2000" dirty="0"/>
              <a:t>    }</a:t>
            </a:r>
          </a:p>
          <a:p>
            <a:pPr lvl="1"/>
            <a:r>
              <a:rPr lang="en-US" sz="2000" dirty="0"/>
              <a:t>}</a:t>
            </a:r>
            <a:endParaRPr lang="en-US" sz="2000" dirty="0" smtClean="0"/>
          </a:p>
          <a:p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Using Iterators</a:t>
            </a:r>
          </a:p>
          <a:p>
            <a:r>
              <a:rPr lang="en-US" sz="2000" dirty="0"/>
              <a:t>static void filter(Collection&lt;?&gt; c) {</a:t>
            </a:r>
          </a:p>
          <a:p>
            <a:r>
              <a:rPr lang="en-US" sz="2000" dirty="0"/>
              <a:t>    for (Iterator&lt;?&gt; it = </a:t>
            </a:r>
            <a:r>
              <a:rPr lang="en-US" sz="2000" dirty="0" err="1"/>
              <a:t>c.iterator</a:t>
            </a:r>
            <a:r>
              <a:rPr lang="en-US" sz="2000" dirty="0"/>
              <a:t>(); </a:t>
            </a:r>
            <a:r>
              <a:rPr lang="en-US" sz="2000" dirty="0" err="1"/>
              <a:t>it.hasNext</a:t>
            </a:r>
            <a:r>
              <a:rPr lang="en-US" sz="2000" dirty="0"/>
              <a:t>(); )</a:t>
            </a:r>
          </a:p>
          <a:p>
            <a:r>
              <a:rPr lang="en-US" sz="2000" dirty="0"/>
              <a:t>        if (!</a:t>
            </a:r>
            <a:r>
              <a:rPr lang="en-US" sz="2000" dirty="0" err="1"/>
              <a:t>cond</a:t>
            </a:r>
            <a:r>
              <a:rPr lang="en-US" sz="2000" dirty="0"/>
              <a:t>(</a:t>
            </a:r>
            <a:r>
              <a:rPr lang="en-US" sz="2000" dirty="0" err="1"/>
              <a:t>it.next</a:t>
            </a:r>
            <a:r>
              <a:rPr lang="en-US" sz="2000" dirty="0"/>
              <a:t>()))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it.remove</a:t>
            </a:r>
            <a:r>
              <a:rPr lang="en-US" sz="2000" dirty="0"/>
              <a:t>();</a:t>
            </a:r>
          </a:p>
          <a:p>
            <a:r>
              <a:rPr lang="en-US" sz="2000" dirty="0"/>
              <a:t>}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3200" b="1" u="sng" dirty="0" smtClean="0"/>
          </a:p>
          <a:p>
            <a:endParaRPr lang="en-US" sz="32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156272" y="945168"/>
            <a:ext cx="4316506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Enhanced for loop</a:t>
            </a:r>
          </a:p>
          <a:p>
            <a:r>
              <a:rPr lang="en-US" dirty="0" smtClean="0"/>
              <a:t>class </a:t>
            </a:r>
            <a:r>
              <a:rPr lang="en-US" dirty="0" err="1"/>
              <a:t>ForDemo</a:t>
            </a:r>
            <a:r>
              <a:rPr lang="en-US" dirty="0"/>
              <a:t> {</a:t>
            </a:r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){</a:t>
            </a:r>
          </a:p>
          <a:p>
            <a:r>
              <a:rPr lang="en-US" dirty="0"/>
              <a:t>         for(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i;args</a:t>
            </a:r>
            <a:r>
              <a:rPr lang="en-US" dirty="0"/>
              <a:t>){</a:t>
            </a:r>
          </a:p>
          <a:p>
            <a:r>
              <a:rPr lang="en-US" dirty="0"/>
              <a:t>              </a:t>
            </a:r>
            <a:r>
              <a:rPr lang="en-US" dirty="0" err="1"/>
              <a:t>System.out.println</a:t>
            </a:r>
            <a:r>
              <a:rPr lang="en-US" dirty="0"/>
              <a:t>("Count is: " + 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r>
              <a:rPr lang="en-US" dirty="0"/>
              <a:t>         }</a:t>
            </a:r>
          </a:p>
          <a:p>
            <a:r>
              <a:rPr lang="en-US" dirty="0"/>
              <a:t>    }</a:t>
            </a:r>
          </a:p>
          <a:p>
            <a:r>
              <a:rPr lang="en-US" dirty="0" smtClean="0"/>
              <a:t>}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/>
              <a:t>Aggregate </a:t>
            </a:r>
            <a:r>
              <a:rPr lang="en-US" sz="3200" i="1" dirty="0" smtClean="0"/>
              <a:t>Operations</a:t>
            </a:r>
          </a:p>
          <a:p>
            <a:r>
              <a:rPr lang="en-US" sz="2000" i="1" dirty="0" err="1"/>
              <a:t>myShapesCollection.stream</a:t>
            </a:r>
            <a:r>
              <a:rPr lang="en-US" sz="2000" i="1" dirty="0"/>
              <a:t>()</a:t>
            </a:r>
          </a:p>
          <a:p>
            <a:r>
              <a:rPr lang="en-US" sz="2000" i="1" dirty="0"/>
              <a:t>.filter(e -&gt; </a:t>
            </a:r>
            <a:r>
              <a:rPr lang="en-US" sz="2000" i="1" dirty="0" err="1"/>
              <a:t>e.getColor</a:t>
            </a:r>
            <a:r>
              <a:rPr lang="en-US" sz="2000" i="1" dirty="0"/>
              <a:t>() == </a:t>
            </a:r>
            <a:r>
              <a:rPr lang="en-US" sz="2000" i="1" dirty="0" err="1"/>
              <a:t>Color.RED</a:t>
            </a:r>
            <a:r>
              <a:rPr lang="en-US" sz="2000" i="1" dirty="0"/>
              <a:t>)</a:t>
            </a:r>
          </a:p>
          <a:p>
            <a:r>
              <a:rPr lang="en-US" sz="2000" i="1" dirty="0"/>
              <a:t>.</a:t>
            </a:r>
            <a:r>
              <a:rPr lang="en-US" sz="2000" i="1" dirty="0" err="1"/>
              <a:t>forEach</a:t>
            </a:r>
            <a:r>
              <a:rPr lang="en-US" sz="2000" i="1" dirty="0"/>
              <a:t>(e -&gt; </a:t>
            </a:r>
            <a:r>
              <a:rPr lang="en-US" sz="2000" i="1" dirty="0" err="1"/>
              <a:t>System.out.println</a:t>
            </a:r>
            <a:r>
              <a:rPr lang="en-US" sz="2000" i="1" dirty="0"/>
              <a:t>(</a:t>
            </a:r>
            <a:r>
              <a:rPr lang="en-US" sz="2000" i="1" dirty="0" err="1"/>
              <a:t>e.getName</a:t>
            </a:r>
            <a:r>
              <a:rPr lang="en-US" sz="2000" i="1" dirty="0" smtClean="0"/>
              <a:t>()));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9601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6"/>
              </a:rPr>
              <a:t>www.slideshare.net/shahjahan786/generics-27960064</a:t>
            </a:r>
            <a:r>
              <a:rPr lang="en-US" sz="7200" dirty="0" smtClean="0">
                <a:solidFill>
                  <a:schemeClr val="bg1"/>
                </a:solidFill>
              </a:rPr>
              <a:t> </a:t>
            </a:r>
            <a:r>
              <a:rPr lang="en-US" sz="7200" smtClean="0">
                <a:solidFill>
                  <a:schemeClr val="bg1"/>
                </a:solidFill>
              </a:rPr>
              <a:t>- Generics</a:t>
            </a: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4347</TotalTime>
  <Words>1639</Words>
  <Application>Microsoft Office PowerPoint</Application>
  <PresentationFormat>Widescreen</PresentationFormat>
  <Paragraphs>405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Arial</vt:lpstr>
      <vt:lpstr>Calibri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inheritance</vt:lpstr>
      <vt:lpstr>inheritance</vt:lpstr>
      <vt:lpstr>inheritance</vt:lpstr>
      <vt:lpstr>exceptions</vt:lpstr>
      <vt:lpstr>exceptions</vt:lpstr>
      <vt:lpstr>inheritance</vt:lpstr>
      <vt:lpstr>inheritance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exceptions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1002</cp:revision>
  <dcterms:created xsi:type="dcterms:W3CDTF">2015-08-26T11:57:20Z</dcterms:created>
  <dcterms:modified xsi:type="dcterms:W3CDTF">2015-10-20T11:55:57Z</dcterms:modified>
</cp:coreProperties>
</file>